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3" r:id="rId4"/>
    <p:sldId id="261" r:id="rId5"/>
    <p:sldId id="303" r:id="rId6"/>
    <p:sldId id="298" r:id="rId7"/>
    <p:sldId id="284" r:id="rId8"/>
    <p:sldId id="292" r:id="rId9"/>
    <p:sldId id="278" r:id="rId10"/>
    <p:sldId id="289" r:id="rId11"/>
    <p:sldId id="304" r:id="rId12"/>
    <p:sldId id="260" r:id="rId13"/>
    <p:sldId id="275" r:id="rId14"/>
    <p:sldId id="302" r:id="rId15"/>
    <p:sldId id="276" r:id="rId16"/>
    <p:sldId id="270" r:id="rId17"/>
    <p:sldId id="264" r:id="rId18"/>
    <p:sldId id="286" r:id="rId19"/>
    <p:sldId id="288" r:id="rId20"/>
    <p:sldId id="306" r:id="rId21"/>
    <p:sldId id="307" r:id="rId22"/>
    <p:sldId id="305" r:id="rId23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ss. E Bailey" initials="MEB" lastIdx="1" clrIdx="0">
    <p:extLst>
      <p:ext uri="{19B8F6BF-5375-455C-9EA6-DF929625EA0E}">
        <p15:presenceInfo xmlns:p15="http://schemas.microsoft.com/office/powerpoint/2012/main" userId="Miss. E Baile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4545"/>
    <a:srgbClr val="EF1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9CC13-225A-4701-9CFB-42B6D1C67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501B-912C-4516-A31D-7F52A84DC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8DEB-53A2-495A-A40D-0A081517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968D-2BA9-4E4A-87AB-C67A308C8BED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EC917-A358-4683-B466-F53C2A45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EAC3B-33DE-4B23-99DA-BEC16E71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411B8-2C03-49B8-8B5E-641AD999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20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4E47A-EFF4-44B5-A38A-4716CDAFC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80D1F-6473-4E3C-A7F7-B25E8D068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8AA2D-2182-4105-B8B0-7EE046EDC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968D-2BA9-4E4A-87AB-C67A308C8BED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276A4-905C-45F1-9FA4-82F4B1688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74D80-CF3A-47D3-919A-1A6FD572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411B8-2C03-49B8-8B5E-641AD999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820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F0C91-11A7-408B-A8AD-BA7340783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4A081-3050-45F1-8022-F4426038A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D0B08-83DA-4682-8F35-7792A1158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968D-2BA9-4E4A-87AB-C67A308C8BED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ADFFD-828F-4610-9D54-B227626E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161-7FCD-463B-8CB2-6AD90765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411B8-2C03-49B8-8B5E-641AD999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33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2C47-24D0-4932-A48D-1C7F3AFD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F26B0-4979-47EF-821B-4D99AE337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D6F3E-FA56-4516-AC43-5A824628E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968D-2BA9-4E4A-87AB-C67A308C8BED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F6E99-CE4C-4FA9-B77B-0BF51AFC6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2A158-5C01-494E-91F5-DDD489D5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411B8-2C03-49B8-8B5E-641AD999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74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FB4B-17D3-4585-B3FC-310749AB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64D48-67B4-40DB-BCB4-1A3DC3D9D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A1EDA-9234-47CD-AA12-D6BB5D95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968D-2BA9-4E4A-87AB-C67A308C8BED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7B4EF-6A41-4B78-9669-506CB1451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571ED-E6B1-4E96-B1AE-3B1F90C76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411B8-2C03-49B8-8B5E-641AD999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6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1160-DDFB-4C34-ACF9-97270CC70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676B2-01DA-4C60-86E7-75D63B87A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1AE26-E38C-489F-82F6-6BABEC476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914E5-30D7-4E69-A466-0D93503D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968D-2BA9-4E4A-87AB-C67A308C8BED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6CB9C-460A-47BF-A477-087E789B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8E2C8-A806-486A-A136-04A61D30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411B8-2C03-49B8-8B5E-641AD999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74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E2CB3-BB9C-4CEB-8075-0DBF46660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C0597-2F82-4456-9B15-4639D7DF9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B3B04-D6D2-4223-9628-C29C423E0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153614-3B7E-4C41-8A29-72D99EAFEA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F101F5-66DD-4ABB-89E1-D54F4F3F1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4A890-A85E-462A-852F-AE5D0BA95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968D-2BA9-4E4A-87AB-C67A308C8BED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2D9EB5-2218-42AE-B035-0A7C1C0B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D9553C-8F9F-4640-953D-E737A0E0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411B8-2C03-49B8-8B5E-641AD999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48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CAF78-6E25-414F-BFC9-9B7EDBFE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8B9FE9-EE94-4873-863C-E8E419D19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968D-2BA9-4E4A-87AB-C67A308C8BED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A45D1C-973E-4470-9834-79B4899F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A8DF2-DFDB-4447-8822-86FD048D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411B8-2C03-49B8-8B5E-641AD999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23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A1D20-EC89-4823-BF6E-E1E41F9CE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968D-2BA9-4E4A-87AB-C67A308C8BED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A10B2-4FA3-4585-B190-3AFF1CF3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EC5E8-D813-431C-8D50-1C8346BF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411B8-2C03-49B8-8B5E-641AD999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86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275D-359D-4EE1-99DC-F16E5593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A6A51-B22D-414C-8F2F-428BEA6B1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871D3-4191-4EDD-BE2D-487CD4AAE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216CF-A8BB-4C4C-B477-F1BEF8CF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968D-2BA9-4E4A-87AB-C67A308C8BED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30745-63F0-4C1A-AAC2-9579425C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FA5C-1332-4CD7-B6DC-4BF3D77B8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411B8-2C03-49B8-8B5E-641AD999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52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0E0F2-8A35-4247-BE14-85BED3E34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C6C1B-9344-47EC-8838-D4E476F1C6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C231A-FDDF-400C-B991-878D24956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3DC55-0139-469B-9C78-33A80C9AD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968D-2BA9-4E4A-87AB-C67A308C8BED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7E613-3955-4A28-B943-F6E95EBB6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D1ED6-2BCF-4608-9C2B-525E2FB2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411B8-2C03-49B8-8B5E-641AD999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37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F74004-65C9-4283-BA65-5F7CE17E7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84FDE-DA56-4B45-B82B-9C3B597A1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53DFF-CB5B-4511-87B6-467A2A7CE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6968D-2BA9-4E4A-87AB-C67A308C8BED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A4803-9EC5-402D-AA2C-F0CC27B26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18A62-5E92-4757-A20B-DC5EA2E89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411B8-2C03-49B8-8B5E-641AD9990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3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jfif"/><Relationship Id="rId7" Type="http://schemas.openxmlformats.org/officeDocument/2006/relationships/image" Target="../media/image45.jp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2.png"/><Relationship Id="rId7" Type="http://schemas.openxmlformats.org/officeDocument/2006/relationships/image" Target="../media/image4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fi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/><Relationship Id="rId3" Type="http://schemas.openxmlformats.org/officeDocument/2006/relationships/image" Target="../media/image52.jpg"/><Relationship Id="rId7" Type="http://schemas.openxmlformats.org/officeDocument/2006/relationships/image" Target="../media/image15.jfif"/><Relationship Id="rId2" Type="http://schemas.openxmlformats.org/officeDocument/2006/relationships/image" Target="../media/image5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4.jpg"/><Relationship Id="rId4" Type="http://schemas.openxmlformats.org/officeDocument/2006/relationships/image" Target="../media/image4.png"/><Relationship Id="rId9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fif"/><Relationship Id="rId10" Type="http://schemas.openxmlformats.org/officeDocument/2006/relationships/image" Target="../media/image3.png"/><Relationship Id="rId4" Type="http://schemas.openxmlformats.org/officeDocument/2006/relationships/image" Target="../media/image25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64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2.png"/><Relationship Id="rId7" Type="http://schemas.openxmlformats.org/officeDocument/2006/relationships/image" Target="../media/image6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fif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12" Type="http://schemas.openxmlformats.org/officeDocument/2006/relationships/image" Target="../media/image7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11" Type="http://schemas.openxmlformats.org/officeDocument/2006/relationships/image" Target="../media/image75.jfif"/><Relationship Id="rId5" Type="http://schemas.openxmlformats.org/officeDocument/2006/relationships/image" Target="../media/image69.jpg"/><Relationship Id="rId10" Type="http://schemas.openxmlformats.org/officeDocument/2006/relationships/image" Target="../media/image74.jfif"/><Relationship Id="rId4" Type="http://schemas.openxmlformats.org/officeDocument/2006/relationships/image" Target="../media/image3.png"/><Relationship Id="rId9" Type="http://schemas.openxmlformats.org/officeDocument/2006/relationships/image" Target="../media/image7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1.png"/><Relationship Id="rId3" Type="http://schemas.openxmlformats.org/officeDocument/2006/relationships/image" Target="../media/image4.png"/><Relationship Id="rId7" Type="http://schemas.openxmlformats.org/officeDocument/2006/relationships/image" Target="../media/image78.png"/><Relationship Id="rId12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63.jpg"/><Relationship Id="rId5" Type="http://schemas.openxmlformats.org/officeDocument/2006/relationships/image" Target="../media/image11.jfif"/><Relationship Id="rId10" Type="http://schemas.openxmlformats.org/officeDocument/2006/relationships/image" Target="../media/image79.jpg"/><Relationship Id="rId4" Type="http://schemas.openxmlformats.org/officeDocument/2006/relationships/image" Target="../media/image68.jpg"/><Relationship Id="rId9" Type="http://schemas.openxmlformats.org/officeDocument/2006/relationships/image" Target="../media/image16.jp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fif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lbourne@marywebbschool.co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3.jfif"/><Relationship Id="rId7" Type="http://schemas.openxmlformats.org/officeDocument/2006/relationships/image" Target="../media/image4.png"/><Relationship Id="rId2" Type="http://schemas.openxmlformats.org/officeDocument/2006/relationships/hyperlink" Target="mailto:lbourne@marywebbschoo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fif"/><Relationship Id="rId5" Type="http://schemas.openxmlformats.org/officeDocument/2006/relationships/image" Target="../media/image85.jpg"/><Relationship Id="rId4" Type="http://schemas.openxmlformats.org/officeDocument/2006/relationships/image" Target="../media/image84.jfif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fif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fif"/><Relationship Id="rId3" Type="http://schemas.openxmlformats.org/officeDocument/2006/relationships/image" Target="../media/image83.jfif"/><Relationship Id="rId7" Type="http://schemas.openxmlformats.org/officeDocument/2006/relationships/image" Target="../media/image87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fif"/><Relationship Id="rId5" Type="http://schemas.openxmlformats.org/officeDocument/2006/relationships/image" Target="../media/image8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fif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fif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jfif"/><Relationship Id="rId4" Type="http://schemas.openxmlformats.org/officeDocument/2006/relationships/image" Target="../media/image3.png"/><Relationship Id="rId9" Type="http://schemas.openxmlformats.org/officeDocument/2006/relationships/image" Target="../media/image20.jf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fif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29.jpe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1.jfif"/><Relationship Id="rId7" Type="http://schemas.openxmlformats.org/officeDocument/2006/relationships/image" Target="../media/image20.jf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fif"/><Relationship Id="rId3" Type="http://schemas.openxmlformats.org/officeDocument/2006/relationships/image" Target="../media/image34.jfif"/><Relationship Id="rId7" Type="http://schemas.openxmlformats.org/officeDocument/2006/relationships/image" Target="../media/image35.jpg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jfif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C180B-3FA9-4676-8CC6-8992E55C4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436" y="465470"/>
            <a:ext cx="11463130" cy="2954534"/>
          </a:xfrm>
        </p:spPr>
        <p:txBody>
          <a:bodyPr>
            <a:noAutofit/>
          </a:bodyPr>
          <a:lstStyle/>
          <a:p>
            <a:r>
              <a:rPr lang="en-GB" sz="4000" b="1" dirty="0">
                <a:latin typeface="+mn-lt"/>
              </a:rPr>
              <a:t>Welcome to the </a:t>
            </a:r>
            <a:br>
              <a:rPr lang="en-GB" sz="4000" b="1" dirty="0">
                <a:latin typeface="+mn-lt"/>
              </a:rPr>
            </a:br>
            <a:r>
              <a:rPr lang="en-GB" sz="7200" b="1" dirty="0">
                <a:latin typeface="+mn-lt"/>
              </a:rPr>
              <a:t>‘Enrichment &amp; Enhancement’ </a:t>
            </a:r>
            <a:r>
              <a:rPr lang="en-GB" sz="4000" b="1" dirty="0">
                <a:latin typeface="+mn-lt"/>
              </a:rPr>
              <a:t>programme  noticeboard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A760FA-CA3D-4CFA-9422-4A751568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8959" y="4123796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dirty="0"/>
              <a:t> Miss Bailey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6D07B6-6D0A-4BC3-A272-CA970212E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59" y="3774286"/>
            <a:ext cx="1982435" cy="14868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A7908C-A5FB-4A8B-8539-A249F2D95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0D5B21-8B17-479C-B63D-CD726E9F8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6" y="180149"/>
            <a:ext cx="1520547" cy="15205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259684-647D-4DEF-9B3B-3FB6B9E21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991"/>
            <a:ext cx="3958514" cy="2639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7F4DC-0C86-4360-8FDC-47DC2A857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18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3909391" y="219678"/>
            <a:ext cx="5315563" cy="17414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Craft Club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58D94-3DF3-4D3D-BA6F-DC33AD1A9767}"/>
              </a:ext>
            </a:extLst>
          </p:cNvPr>
          <p:cNvSpPr txBox="1"/>
          <p:nvPr/>
        </p:nvSpPr>
        <p:spPr>
          <a:xfrm>
            <a:off x="2078382" y="2057498"/>
            <a:ext cx="94066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Wednesdays – </a:t>
            </a:r>
            <a:r>
              <a:rPr lang="en-GB" sz="5400" dirty="0"/>
              <a:t>Year 10 &amp; 11</a:t>
            </a:r>
          </a:p>
          <a:p>
            <a:pPr algn="ctr"/>
            <a:r>
              <a:rPr lang="en-GB" sz="5400" b="1" dirty="0"/>
              <a:t>Thursdays -  </a:t>
            </a:r>
            <a:r>
              <a:rPr lang="en-GB" sz="5400" dirty="0"/>
              <a:t>Year</a:t>
            </a:r>
            <a:r>
              <a:rPr lang="en-GB" sz="5400" b="1" dirty="0"/>
              <a:t> </a:t>
            </a:r>
            <a:r>
              <a:rPr lang="en-GB" sz="5400" dirty="0"/>
              <a:t>7,8 &amp; 9 </a:t>
            </a:r>
          </a:p>
          <a:p>
            <a:pPr algn="ctr"/>
            <a:r>
              <a:rPr lang="en-GB" sz="5400" b="1" dirty="0"/>
              <a:t>Lunchtimes </a:t>
            </a:r>
          </a:p>
          <a:p>
            <a:pPr algn="ctr"/>
            <a:endParaRPr lang="en-GB" sz="3600" dirty="0"/>
          </a:p>
          <a:p>
            <a:pPr algn="ctr"/>
            <a:r>
              <a:rPr lang="en-GB" sz="3600" b="1" dirty="0"/>
              <a:t>Room – PLC</a:t>
            </a:r>
            <a:br>
              <a:rPr lang="en-GB" sz="3600" b="1" dirty="0">
                <a:solidFill>
                  <a:srgbClr val="C00000"/>
                </a:solidFill>
              </a:rPr>
            </a:br>
            <a:endParaRPr lang="en-GB" sz="3600" b="1" dirty="0">
              <a:solidFill>
                <a:srgbClr val="C00000"/>
              </a:solidFill>
            </a:endParaRPr>
          </a:p>
          <a:p>
            <a:pPr algn="ctr"/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DF22E-8761-4590-9CFD-86E4D6CB3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1" y="148999"/>
            <a:ext cx="214312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68FB48-71C0-4AA4-B03A-D93F0A6EE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3" y="2793042"/>
            <a:ext cx="2361521" cy="13224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842D05-3E41-4976-BB46-1CA4A4F8E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441"/>
            <a:ext cx="4535439" cy="30236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5604D6-E51C-4CAE-AE4A-7868B89D3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BA32C2-6479-46FC-BC83-D6358F295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88B968-B095-4C36-92D2-070F9BA658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869" y="4096733"/>
            <a:ext cx="1420641" cy="1012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28A16-A80F-4715-846F-17A960B36A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29" y="5240214"/>
            <a:ext cx="1982168" cy="1322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A7CCF3-DDD5-49D5-AEF4-77683F9EB9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297" y="4899929"/>
            <a:ext cx="1518242" cy="1012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478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2305396" y="109549"/>
            <a:ext cx="7581207" cy="1847820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Art / Design &amp; Technology Support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C180B-3FA9-4676-8CC6-8992E55C4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58" y="4710524"/>
            <a:ext cx="10217426" cy="2837086"/>
          </a:xfrm>
        </p:spPr>
        <p:txBody>
          <a:bodyPr>
            <a:noAutofit/>
          </a:bodyPr>
          <a:lstStyle/>
          <a:p>
            <a:r>
              <a:rPr lang="en-GB" b="1" dirty="0">
                <a:latin typeface="+mn-lt"/>
              </a:rPr>
              <a:t>Wednesdays </a:t>
            </a:r>
            <a:br>
              <a:rPr lang="en-GB" b="1" dirty="0">
                <a:latin typeface="+mn-lt"/>
              </a:rPr>
            </a:br>
            <a:r>
              <a:rPr lang="en-GB" b="1" dirty="0">
                <a:latin typeface="+mn-lt"/>
              </a:rPr>
              <a:t>After school</a:t>
            </a:r>
            <a:br>
              <a:rPr lang="en-GB" b="1" dirty="0"/>
            </a:br>
            <a:br>
              <a:rPr lang="en-GB" b="1" dirty="0"/>
            </a:br>
            <a:r>
              <a:rPr lang="en-GB" sz="3600" b="1" dirty="0">
                <a:latin typeface="+mn-lt"/>
              </a:rPr>
              <a:t>Year 10 &amp; 11</a:t>
            </a:r>
            <a:br>
              <a:rPr lang="en-GB" b="1" dirty="0"/>
            </a:br>
            <a:br>
              <a:rPr lang="en-GB" sz="5400" b="1" dirty="0"/>
            </a:br>
            <a:br>
              <a:rPr lang="en-GB" sz="5400" b="1" dirty="0"/>
            </a:br>
            <a:endParaRPr lang="en-GB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FB7EF-1F3E-46A7-96BD-34B1B799EADD}"/>
              </a:ext>
            </a:extLst>
          </p:cNvPr>
          <p:cNvSpPr txBox="1"/>
          <p:nvPr/>
        </p:nvSpPr>
        <p:spPr>
          <a:xfrm>
            <a:off x="3066508" y="4697309"/>
            <a:ext cx="5863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GB" sz="4000" b="1" dirty="0"/>
            </a:br>
            <a:br>
              <a:rPr lang="en-GB" sz="4400" b="1" dirty="0"/>
            </a:br>
            <a:r>
              <a:rPr lang="en-GB" sz="3600" b="1" dirty="0"/>
              <a:t>Art /Tech Rooms</a:t>
            </a:r>
            <a:endParaRPr lang="en-GB" sz="3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0ECF24-E700-4C23-A1AD-5593924F5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" y="3896361"/>
            <a:ext cx="4535439" cy="3023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390C79-56C6-4C0F-BDB9-405D09B51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1DD456-C8AB-4010-A968-323D8E284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F7357E-D4BB-4EC1-BBBE-D43A78B29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64" y="3542409"/>
            <a:ext cx="3831988" cy="1637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47851-23A5-488D-8DDC-940C191707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9" y="1928495"/>
            <a:ext cx="3145518" cy="2004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B3F2CD-4157-4BDE-8671-44E06DA1F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6" y="271814"/>
            <a:ext cx="2052387" cy="1368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9A4F98-0560-4789-A5B2-2663ADF30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789" y="1957369"/>
            <a:ext cx="3670851" cy="128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4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C180B-3FA9-4676-8CC6-8992E55C4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226" y="5468023"/>
            <a:ext cx="7911548" cy="1801369"/>
          </a:xfrm>
        </p:spPr>
        <p:txBody>
          <a:bodyPr>
            <a:noAutofit/>
          </a:bodyPr>
          <a:lstStyle/>
          <a:p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r>
              <a:rPr lang="en-GB" b="1" dirty="0">
                <a:latin typeface="+mn-lt"/>
              </a:rPr>
              <a:t>Thursdays at Lunchtime</a:t>
            </a:r>
            <a:br>
              <a:rPr lang="en-GB" sz="4000" b="1" dirty="0"/>
            </a:br>
            <a:r>
              <a:rPr lang="en-GB" sz="4000" b="1" dirty="0"/>
              <a:t>Open to everyone!</a:t>
            </a:r>
            <a:br>
              <a:rPr lang="en-GB" sz="4000" b="1" dirty="0"/>
            </a:br>
            <a:br>
              <a:rPr lang="en-GB" sz="4000" b="1" dirty="0"/>
            </a:br>
            <a:br>
              <a:rPr lang="en-GB" sz="5400" b="1" dirty="0"/>
            </a:br>
            <a:br>
              <a:rPr lang="en-GB" sz="3200" b="1" dirty="0"/>
            </a:br>
            <a:br>
              <a:rPr lang="en-GB" sz="3200" b="1" dirty="0"/>
            </a:br>
            <a:br>
              <a:rPr lang="en-GB" sz="3200" b="1" dirty="0"/>
            </a:br>
            <a:r>
              <a:rPr lang="en-GB" sz="3200" b="1" dirty="0"/>
              <a:t>Room  - Meeting Room </a:t>
            </a:r>
            <a:br>
              <a:rPr lang="en-GB" sz="3200" b="1" dirty="0"/>
            </a:br>
            <a:r>
              <a:rPr lang="en-GB" sz="3200" b="1" dirty="0"/>
              <a:t>(next to Languages office)</a:t>
            </a:r>
            <a:br>
              <a:rPr lang="en-GB" sz="3200" b="1" dirty="0"/>
            </a:br>
            <a:endParaRPr lang="en-GB" sz="32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2554600" y="323938"/>
            <a:ext cx="7196294" cy="143852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Careers Drop in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3F7F5E-9644-4ED4-A1A9-314F0EE13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205" y="2142110"/>
            <a:ext cx="1345494" cy="895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34CCE-F4BD-4812-BFDB-48EC6E1AA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5" y="114646"/>
            <a:ext cx="1853852" cy="1391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616EAD-AD72-42FD-996D-BE36998B9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991"/>
            <a:ext cx="3958514" cy="2639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2773AF-962D-4647-B414-B298F5BBF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403210-EDA9-4FCC-BCCE-8B1DD0898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20264DA-5711-4AB2-9270-68152E244228}"/>
              </a:ext>
            </a:extLst>
          </p:cNvPr>
          <p:cNvSpPr/>
          <p:nvPr/>
        </p:nvSpPr>
        <p:spPr>
          <a:xfrm rot="359292">
            <a:off x="970200" y="2144723"/>
            <a:ext cx="1283729" cy="659197"/>
          </a:xfrm>
          <a:prstGeom prst="wedgeEllipse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Drop In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97C14-0482-4D8E-938C-CDDE8533F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94" y="3343948"/>
            <a:ext cx="2152650" cy="2124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4CA46-CE8D-4992-8B38-C079C6BA16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4" y="3113935"/>
            <a:ext cx="2024707" cy="1451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2B0892-3995-4200-9FBA-575976A1CB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55" y="3936134"/>
            <a:ext cx="2238143" cy="1258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422C55-824A-45AB-88F0-03E12956DD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50276"/>
            <a:ext cx="2152650" cy="146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49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2291360" y="144983"/>
            <a:ext cx="7195221" cy="191883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Girls Football </a:t>
            </a:r>
          </a:p>
          <a:p>
            <a:pPr algn="ctr"/>
            <a:r>
              <a:rPr lang="en-GB" sz="3200" dirty="0"/>
              <a:t>in partnership with Worthen Juniors FC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C180B-3FA9-4676-8CC6-8992E55C4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099" y="5162639"/>
            <a:ext cx="10217426" cy="2837086"/>
          </a:xfrm>
        </p:spPr>
        <p:txBody>
          <a:bodyPr>
            <a:noAutofit/>
          </a:bodyPr>
          <a:lstStyle/>
          <a:p>
            <a:br>
              <a:rPr lang="en-GB" sz="5400" b="1" dirty="0"/>
            </a:br>
            <a:br>
              <a:rPr lang="en-GB" sz="5400" b="1" dirty="0"/>
            </a:br>
            <a:endParaRPr lang="en-GB" sz="40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F93EA9-2763-4BA7-8F4A-303A5D09D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" y="1962595"/>
            <a:ext cx="1618268" cy="2403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19B335-0D71-4DB5-BC19-2F8D32B46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085" y="3407818"/>
            <a:ext cx="1548829" cy="15488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D1AFB7-A8D9-415F-A717-514F7DE31C11}"/>
              </a:ext>
            </a:extLst>
          </p:cNvPr>
          <p:cNvSpPr txBox="1"/>
          <p:nvPr/>
        </p:nvSpPr>
        <p:spPr>
          <a:xfrm>
            <a:off x="1178845" y="2204847"/>
            <a:ext cx="92069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Thursdays After school </a:t>
            </a:r>
          </a:p>
          <a:p>
            <a:pPr algn="ctr"/>
            <a:endParaRPr lang="en-GB" sz="4400" dirty="0"/>
          </a:p>
          <a:p>
            <a:pPr algn="ctr"/>
            <a:r>
              <a:rPr lang="en-GB" sz="3200" b="1" dirty="0"/>
              <a:t>All Years Welcome</a:t>
            </a:r>
          </a:p>
          <a:p>
            <a:pPr algn="ctr"/>
            <a:r>
              <a:rPr lang="en-GB" sz="3200" b="1" dirty="0"/>
              <a:t>on Astro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4242AA-CFE6-4859-A309-5EC1F68C7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58" y="5983299"/>
            <a:ext cx="2911697" cy="833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A4BA6F-8AE3-4F51-8E76-2C34076C5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0" y="258326"/>
            <a:ext cx="1411207" cy="1380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2E130B-E66C-4885-864A-53E617A37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37" y="4971698"/>
            <a:ext cx="1764709" cy="992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6B0A07-BE15-485D-81A1-91E9412E3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544" y="2175017"/>
            <a:ext cx="2694630" cy="192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7BD92A-25F6-4D7D-985D-9E9A4FAF70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991"/>
            <a:ext cx="3958514" cy="26390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C29118-F9F4-403F-99A0-73DD6DC051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6BC14-8138-4C29-ABC6-70EA1D270A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A3FDA2-8EAA-444A-9ACC-770AC20DF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98" y="3407817"/>
            <a:ext cx="1548829" cy="154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57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3D8310-A239-4D2C-8059-34407D292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39" y="105108"/>
            <a:ext cx="2316764" cy="79035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2703443" y="428060"/>
            <a:ext cx="5354323" cy="133264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Tennis</a:t>
            </a:r>
            <a:endParaRPr lang="en-GB" sz="6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58D94-3DF3-4D3D-BA6F-DC33AD1A9767}"/>
              </a:ext>
            </a:extLst>
          </p:cNvPr>
          <p:cNvSpPr txBox="1"/>
          <p:nvPr/>
        </p:nvSpPr>
        <p:spPr>
          <a:xfrm>
            <a:off x="1066264" y="2062309"/>
            <a:ext cx="1005947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Thursdays After school  </a:t>
            </a:r>
          </a:p>
          <a:p>
            <a:pPr algn="ctr"/>
            <a:r>
              <a:rPr lang="en-GB" sz="3200" b="1" dirty="0"/>
              <a:t>3:30 – 4:30pm</a:t>
            </a:r>
          </a:p>
          <a:p>
            <a:pPr algn="ctr"/>
            <a:r>
              <a:rPr lang="en-GB" sz="3200" b="1" dirty="0"/>
              <a:t>Places are limited (12 places)</a:t>
            </a:r>
          </a:p>
          <a:p>
            <a:pPr algn="ctr"/>
            <a:r>
              <a:rPr lang="en-GB" sz="3200" b="1" dirty="0"/>
              <a:t>First come first serve.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Sign up by adding your name on the sheet in PE Dept - Staff room door</a:t>
            </a:r>
            <a:br>
              <a:rPr lang="en-GB" sz="3200" b="1" dirty="0"/>
            </a:br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br>
              <a:rPr lang="en-GB" b="1" dirty="0">
                <a:solidFill>
                  <a:srgbClr val="C00000"/>
                </a:solidFill>
              </a:rPr>
            </a:br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sz="3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AE575C-1F9B-4275-8A69-C8C88F4F1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991"/>
            <a:ext cx="3958514" cy="2639009"/>
          </a:xfrm>
          <a:prstGeom prst="rect">
            <a:avLst/>
          </a:prstGeom>
        </p:spPr>
      </p:pic>
      <p:pic>
        <p:nvPicPr>
          <p:cNvPr id="11" name="Picture 10" descr="IMG_256">
            <a:extLst>
              <a:ext uri="{FF2B5EF4-FFF2-40B4-BE49-F238E27FC236}">
                <a16:creationId xmlns:a16="http://schemas.microsoft.com/office/drawing/2014/main" id="{8730079E-E389-4C8E-AA04-4F9B1ACA148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7566" y="315595"/>
            <a:ext cx="1949224" cy="2818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IMG_256">
            <a:extLst>
              <a:ext uri="{FF2B5EF4-FFF2-40B4-BE49-F238E27FC236}">
                <a16:creationId xmlns:a16="http://schemas.microsoft.com/office/drawing/2014/main" id="{8FBF4D42-7A50-47F5-AFEC-45F8F354424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564796" y="5218580"/>
            <a:ext cx="3617843" cy="1618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4FCE871-D656-48BB-8096-CE21FF048F23}"/>
              </a:ext>
            </a:extLst>
          </p:cNvPr>
          <p:cNvSpPr/>
          <p:nvPr/>
        </p:nvSpPr>
        <p:spPr>
          <a:xfrm rot="20293055">
            <a:off x="8558220" y="5455368"/>
            <a:ext cx="1987825" cy="107588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Please bring your own  racket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73BADF-A361-4EC8-9ED4-06A1DB665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01" y="1047847"/>
            <a:ext cx="1097280" cy="1097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CC65F2-5FB3-4A4B-AA8A-86813F96D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03" y="2440607"/>
            <a:ext cx="2183296" cy="218329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6238B16-DBF3-4383-AC68-4398BACA8E14}"/>
              </a:ext>
            </a:extLst>
          </p:cNvPr>
          <p:cNvSpPr/>
          <p:nvPr/>
        </p:nvSpPr>
        <p:spPr>
          <a:xfrm rot="20326871">
            <a:off x="354088" y="3389764"/>
            <a:ext cx="3250338" cy="102701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Sessions will be ran by qualified Tennis Coach, Sam Leigh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71E047-D69A-4E96-A45E-E97320749F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B6B416-2E4C-4AFF-AC17-3EF5859A0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36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3445565" y="249930"/>
            <a:ext cx="5125985" cy="152054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 sz="4800" b="1" dirty="0"/>
              <a:t>Archery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C180B-3FA9-4676-8CC6-8992E55C4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839" y="4344695"/>
            <a:ext cx="9144000" cy="2387600"/>
          </a:xfrm>
        </p:spPr>
        <p:txBody>
          <a:bodyPr>
            <a:noAutofit/>
          </a:bodyPr>
          <a:lstStyle/>
          <a:p>
            <a:r>
              <a:rPr lang="en-GB" b="1" dirty="0">
                <a:latin typeface="+mn-lt"/>
              </a:rPr>
              <a:t>Friday</a:t>
            </a:r>
            <a:r>
              <a:rPr lang="en-GB" b="1" dirty="0"/>
              <a:t> </a:t>
            </a:r>
            <a:r>
              <a:rPr lang="en-GB" b="1" dirty="0">
                <a:latin typeface="+mn-lt"/>
              </a:rPr>
              <a:t>after school</a:t>
            </a:r>
            <a:br>
              <a:rPr lang="en-GB" b="1" dirty="0">
                <a:latin typeface="+mn-lt"/>
              </a:rPr>
            </a:br>
            <a:r>
              <a:rPr lang="en-GB" b="1" dirty="0">
                <a:latin typeface="+mn-lt"/>
              </a:rPr>
              <a:t>All Years</a:t>
            </a:r>
            <a:br>
              <a:rPr lang="en-GB" b="1" dirty="0">
                <a:latin typeface="+mn-lt"/>
              </a:rPr>
            </a:br>
            <a:br>
              <a:rPr lang="en-GB" sz="5400" b="1" dirty="0"/>
            </a:br>
            <a:br>
              <a:rPr lang="en-GB" sz="2400" b="1" dirty="0">
                <a:solidFill>
                  <a:srgbClr val="FF0000"/>
                </a:solidFill>
              </a:rPr>
            </a:br>
            <a:br>
              <a:rPr lang="en-GB" sz="2400" b="1" dirty="0">
                <a:solidFill>
                  <a:srgbClr val="FF0000"/>
                </a:solidFill>
              </a:rPr>
            </a:br>
            <a:br>
              <a:rPr lang="en-GB" sz="5400" b="1" dirty="0"/>
            </a:br>
            <a:r>
              <a:rPr lang="en-GB" sz="3600" b="1" dirty="0">
                <a:latin typeface="+mn-lt"/>
              </a:rPr>
              <a:t>3:15 – 4:15pm </a:t>
            </a:r>
            <a:br>
              <a:rPr lang="en-GB" sz="3600" b="1" dirty="0">
                <a:latin typeface="+mn-lt"/>
              </a:rPr>
            </a:br>
            <a:r>
              <a:rPr lang="en-GB" sz="3600" b="1" dirty="0">
                <a:latin typeface="+mn-lt"/>
              </a:rPr>
              <a:t>Field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2AA7F8-3239-46F7-AB7D-38F057968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991"/>
            <a:ext cx="3958514" cy="2639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6C01A3-3AA7-44C2-887D-F6E18D07C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7BD16A-532E-42A4-B814-039AE3B3F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656057-DC6B-4A07-A12F-EC46AA34B47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6" y="249931"/>
            <a:ext cx="2388677" cy="183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A53BA1-20B6-40A3-8F95-D88B5EA26F9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18" y="2156904"/>
            <a:ext cx="2597680" cy="2120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DC72A3-B47A-4CC8-9207-FEF00B680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544" y="4384579"/>
            <a:ext cx="1941507" cy="1941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51CE07-4E37-4885-9A8F-AA451B1A9E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0" y="2175374"/>
            <a:ext cx="2415631" cy="241563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D6637CF-70DC-422F-9F9E-7F883696ED3F}"/>
              </a:ext>
            </a:extLst>
          </p:cNvPr>
          <p:cNvSpPr/>
          <p:nvPr/>
        </p:nvSpPr>
        <p:spPr>
          <a:xfrm rot="20888742">
            <a:off x="2333638" y="3814229"/>
            <a:ext cx="3220598" cy="143790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– limited spaces available</a:t>
            </a:r>
          </a:p>
        </p:txBody>
      </p:sp>
    </p:spTree>
    <p:extLst>
      <p:ext uri="{BB962C8B-B14F-4D97-AF65-F5344CB8AC3E}">
        <p14:creationId xmlns:p14="http://schemas.microsoft.com/office/powerpoint/2010/main" val="1186275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2879067" y="260061"/>
            <a:ext cx="6381922" cy="191180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Music – Webb Rock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C180B-3FA9-4676-8CC6-8992E55C4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315" y="3168026"/>
            <a:ext cx="10217426" cy="2837086"/>
          </a:xfrm>
        </p:spPr>
        <p:txBody>
          <a:bodyPr>
            <a:noAutofit/>
          </a:bodyPr>
          <a:lstStyle/>
          <a:p>
            <a:br>
              <a:rPr lang="en-GB" b="1" dirty="0"/>
            </a:br>
            <a:r>
              <a:rPr lang="en-GB" b="1" dirty="0">
                <a:latin typeface="+mn-lt"/>
              </a:rPr>
              <a:t>Thursdays After school</a:t>
            </a:r>
            <a:br>
              <a:rPr lang="en-GB" b="1" dirty="0"/>
            </a:br>
            <a:r>
              <a:rPr lang="en-GB" sz="4800" b="1" dirty="0"/>
              <a:t>All Years welcome</a:t>
            </a:r>
            <a:br>
              <a:rPr lang="en-GB" b="1" dirty="0"/>
            </a:br>
            <a:br>
              <a:rPr lang="en-GB" sz="5400" b="1" dirty="0"/>
            </a:br>
            <a:br>
              <a:rPr lang="en-GB" sz="5400" b="1" dirty="0"/>
            </a:br>
            <a:endParaRPr lang="en-GB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FB7EF-1F3E-46A7-96BD-34B1B799EADD}"/>
              </a:ext>
            </a:extLst>
          </p:cNvPr>
          <p:cNvSpPr txBox="1"/>
          <p:nvPr/>
        </p:nvSpPr>
        <p:spPr>
          <a:xfrm>
            <a:off x="3483743" y="4728009"/>
            <a:ext cx="5863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GB" sz="4000" b="1" dirty="0"/>
            </a:br>
            <a:br>
              <a:rPr lang="en-GB" sz="4400" b="1" dirty="0"/>
            </a:br>
            <a:r>
              <a:rPr lang="en-GB" sz="3600" b="1" dirty="0"/>
              <a:t>Music Room</a:t>
            </a:r>
            <a:endParaRPr lang="en-GB" sz="3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0ECF24-E700-4C23-A1AD-5593924F5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" y="3896361"/>
            <a:ext cx="4535439" cy="3023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390C79-56C6-4C0F-BDB9-405D09B51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1DD456-C8AB-4010-A968-323D8E284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3C2FED-BC8F-4975-AB1C-9F68DE9C2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46" y="4322119"/>
            <a:ext cx="1721508" cy="172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8A3274-7201-430E-B471-8FA8F258B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147" y="3531987"/>
            <a:ext cx="2438400" cy="17251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BF46E5-C167-4AED-8ABE-5EF78638BA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82" y="4322119"/>
            <a:ext cx="1917874" cy="19178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C5929E-56B4-4193-B3D2-6BA0F9821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3" y="260061"/>
            <a:ext cx="1505898" cy="15058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A32AC8-CC8F-4D74-AC4A-0254FF04A3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4" y="2023928"/>
            <a:ext cx="691896" cy="22981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C62673-8644-4D1D-A7CE-7BC2B49D10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120" y="4528254"/>
            <a:ext cx="2101821" cy="10509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59C275-815B-4E11-9505-62E50EAE0A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677" y="1807083"/>
            <a:ext cx="2135618" cy="17796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1A3339-EB7D-4F02-BB0F-8793307654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21" y="3287560"/>
            <a:ext cx="1299009" cy="129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10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5F318D-2E74-48A0-9483-3520F3CC3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39" y="5300966"/>
            <a:ext cx="1557034" cy="1557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D8EF1E-9DA6-4C9C-9C8F-CFC3F8C88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8261"/>
            <a:ext cx="3329609" cy="221973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0C0CCCE-EAE4-4EB3-98EB-5979F04652C0}"/>
              </a:ext>
            </a:extLst>
          </p:cNvPr>
          <p:cNvSpPr/>
          <p:nvPr/>
        </p:nvSpPr>
        <p:spPr>
          <a:xfrm>
            <a:off x="132521" y="66272"/>
            <a:ext cx="2717749" cy="4373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PE Activities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9F9AEFB-583B-47FF-B0E2-1A0025AEB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262795"/>
              </p:ext>
            </p:extLst>
          </p:nvPr>
        </p:nvGraphicFramePr>
        <p:xfrm>
          <a:off x="0" y="796876"/>
          <a:ext cx="12192000" cy="6160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87725979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31864393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5780557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5075566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918142165"/>
                    </a:ext>
                  </a:extLst>
                </a:gridCol>
              </a:tblGrid>
              <a:tr h="462943">
                <a:tc>
                  <a:txBody>
                    <a:bodyPr/>
                    <a:lstStyle/>
                    <a:p>
                      <a:r>
                        <a:rPr lang="en-GB" dirty="0"/>
                        <a:t>Day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Activity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Year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Time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Location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2716914"/>
                  </a:ext>
                </a:extLst>
              </a:tr>
              <a:tr h="642913">
                <a:tc>
                  <a:txBody>
                    <a:bodyPr/>
                    <a:lstStyle/>
                    <a:p>
                      <a:r>
                        <a:rPr lang="en-GB" b="1" dirty="0"/>
                        <a:t>Monday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Basketball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7,8 &amp; 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3:15 – 4:15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Sports Hall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7021266"/>
                  </a:ext>
                </a:extLst>
              </a:tr>
              <a:tr h="642913">
                <a:tc>
                  <a:txBody>
                    <a:bodyPr/>
                    <a:lstStyle/>
                    <a:p>
                      <a:r>
                        <a:rPr lang="en-GB" b="1" dirty="0"/>
                        <a:t>Tuesday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Football (Boys)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Year 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3:15 – 4:15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Astro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0099675"/>
                  </a:ext>
                </a:extLst>
              </a:tr>
              <a:tr h="642913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Netball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All years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3:15 – 4:15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PE Dept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2223723"/>
                  </a:ext>
                </a:extLst>
              </a:tr>
              <a:tr h="462943">
                <a:tc>
                  <a:txBody>
                    <a:bodyPr/>
                    <a:lstStyle/>
                    <a:p>
                      <a:r>
                        <a:rPr lang="en-GB" b="1" dirty="0"/>
                        <a:t>Wednesday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Football (Boys)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Year 8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3:15 – 4:15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PE Dept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0499104"/>
                  </a:ext>
                </a:extLst>
              </a:tr>
              <a:tr h="721065">
                <a:tc>
                  <a:txBody>
                    <a:bodyPr/>
                    <a:lstStyle/>
                    <a:p>
                      <a:r>
                        <a:rPr lang="en-GB" b="1" dirty="0"/>
                        <a:t>Thursday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Football (Girls)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All Years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3:15 – 4:15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Astro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6120706"/>
                  </a:ext>
                </a:extLst>
              </a:tr>
              <a:tr h="965152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Tennis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All Year (First Come First Serve – Spaces limited)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3:30 – 4:30pm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Sports Hall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5898822"/>
                  </a:ext>
                </a:extLst>
              </a:tr>
              <a:tr h="721065">
                <a:tc>
                  <a:txBody>
                    <a:bodyPr/>
                    <a:lstStyle/>
                    <a:p>
                      <a:endParaRPr lang="en-GB" b="1" dirty="0"/>
                    </a:p>
                    <a:p>
                      <a:endParaRPr lang="en-GB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Football (Boys)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Year 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3:15 – 4:15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Field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9707669"/>
                  </a:ext>
                </a:extLst>
              </a:tr>
              <a:tr h="721065">
                <a:tc>
                  <a:txBody>
                    <a:bodyPr/>
                    <a:lstStyle/>
                    <a:p>
                      <a:r>
                        <a:rPr lang="en-GB" b="1" dirty="0"/>
                        <a:t>Friday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Archery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All years (Limited Spaces)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3:15 – 4:15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Field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0649092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969F6706-8CD6-4A21-9F63-0AEDADA85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623" y="66284"/>
            <a:ext cx="452126" cy="452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A26585-8382-4CB8-9E92-1E78DE587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54" y="79527"/>
            <a:ext cx="632353" cy="632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3B347A-67D5-48B8-8FDB-587060CDC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04" y="0"/>
            <a:ext cx="532065" cy="772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D1FE90-6979-4E2B-9E8E-B25FB0227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850" y="84047"/>
            <a:ext cx="425200" cy="6214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AE54AA-3F21-4AF6-9072-390951CB16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337" y="40267"/>
            <a:ext cx="483497" cy="7108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EF7672-E587-4B29-AE73-06E8669DA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004" y="95791"/>
            <a:ext cx="995166" cy="5200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32ADCA-E0BA-4D52-B6FE-96A5150D97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51" y="46979"/>
            <a:ext cx="466182" cy="7372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7EA284-AAA5-4570-8B16-CC23A3BF1A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04" y="99621"/>
            <a:ext cx="631934" cy="6319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C2071B-3F3D-4BAB-A701-FD0B5B5069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981" y="121556"/>
            <a:ext cx="548640" cy="5486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CD04241-B9FE-4C08-BE14-B2760817E0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47" y="148886"/>
            <a:ext cx="632772" cy="4745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35F33C-C8D4-4777-BA2F-8CB850624A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01" y="226611"/>
            <a:ext cx="395090" cy="396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BD082-6BCE-4A47-A1F5-97C9CDAE1B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64" y="95791"/>
            <a:ext cx="344636" cy="60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83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2258448" y="180149"/>
            <a:ext cx="6739777" cy="152054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Library –Chess Club</a:t>
            </a:r>
            <a:endParaRPr lang="en-GB" sz="4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EA66D2-14D8-4E31-AA5A-0397348ED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9" y="2772205"/>
            <a:ext cx="2170990" cy="1444695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6D893822-A0EB-4504-A2B5-28121CA090A5}"/>
              </a:ext>
            </a:extLst>
          </p:cNvPr>
          <p:cNvSpPr/>
          <p:nvPr/>
        </p:nvSpPr>
        <p:spPr>
          <a:xfrm rot="861737">
            <a:off x="9645921" y="1982713"/>
            <a:ext cx="2589629" cy="2632943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Guarantee you place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C2049-3093-47E5-9983-804AAC0BB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" y="3843130"/>
            <a:ext cx="4535439" cy="3023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EA79-FB5F-43FB-B131-32B6F9D99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9A6D58-348F-4749-8C02-AB5027C95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FD144D-BBB0-4CB9-94AA-CC1562EEBBA6}"/>
              </a:ext>
            </a:extLst>
          </p:cNvPr>
          <p:cNvSpPr txBox="1"/>
          <p:nvPr/>
        </p:nvSpPr>
        <p:spPr>
          <a:xfrm>
            <a:off x="1066264" y="1848706"/>
            <a:ext cx="1005947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Thursday - Break</a:t>
            </a:r>
          </a:p>
          <a:p>
            <a:pPr algn="ctr"/>
            <a:endParaRPr lang="en-GB" sz="4000" dirty="0"/>
          </a:p>
          <a:p>
            <a:pPr algn="ctr"/>
            <a:r>
              <a:rPr lang="en-GB" sz="2800" dirty="0"/>
              <a:t>(</a:t>
            </a:r>
            <a:r>
              <a:rPr lang="en-GB" sz="2800" b="1" dirty="0"/>
              <a:t>All Years welcome)</a:t>
            </a:r>
          </a:p>
          <a:p>
            <a:pPr algn="ctr"/>
            <a:r>
              <a:rPr lang="en-GB" sz="2800" b="1" dirty="0"/>
              <a:t>Sign up in advance to guarantee you place – </a:t>
            </a:r>
          </a:p>
          <a:p>
            <a:pPr algn="ctr"/>
            <a:r>
              <a:rPr lang="en-GB" sz="2800" b="1" dirty="0"/>
              <a:t>places are limited!</a:t>
            </a:r>
            <a:br>
              <a:rPr lang="en-GB" sz="2800" b="1" dirty="0"/>
            </a:br>
            <a:r>
              <a:rPr lang="en-GB" sz="2800" b="1" dirty="0"/>
              <a:t> </a:t>
            </a:r>
          </a:p>
          <a:p>
            <a:pPr algn="ctr"/>
            <a:r>
              <a:rPr lang="en-GB" sz="2800" b="1" dirty="0"/>
              <a:t>Email: </a:t>
            </a:r>
            <a:r>
              <a:rPr lang="en-GB" sz="2800" b="1" dirty="0">
                <a:hlinkClick r:id="rId6"/>
              </a:rPr>
              <a:t>lbourne@marywebbschool.com</a:t>
            </a:r>
            <a:endParaRPr lang="en-GB" sz="2800" b="1" dirty="0"/>
          </a:p>
          <a:p>
            <a:pPr algn="ctr"/>
            <a:endParaRPr lang="en-GB" sz="2800" b="1" dirty="0"/>
          </a:p>
          <a:p>
            <a:pPr algn="ctr"/>
            <a:r>
              <a:rPr lang="en-GB" sz="3200" b="1" dirty="0"/>
              <a:t>In the Library</a:t>
            </a:r>
          </a:p>
          <a:p>
            <a:pPr algn="ctr"/>
            <a:br>
              <a:rPr lang="en-GB" b="1" dirty="0">
                <a:solidFill>
                  <a:srgbClr val="C00000"/>
                </a:solidFill>
              </a:rPr>
            </a:br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773831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3071812" y="149045"/>
            <a:ext cx="7157520" cy="166783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Library - </a:t>
            </a:r>
            <a:r>
              <a:rPr lang="en-GB" sz="4800" dirty="0"/>
              <a:t>Book Club 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58D94-3DF3-4D3D-BA6F-DC33AD1A9767}"/>
              </a:ext>
            </a:extLst>
          </p:cNvPr>
          <p:cNvSpPr txBox="1"/>
          <p:nvPr/>
        </p:nvSpPr>
        <p:spPr>
          <a:xfrm>
            <a:off x="1066264" y="1700696"/>
            <a:ext cx="1005947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Thursday - Break</a:t>
            </a:r>
          </a:p>
          <a:p>
            <a:pPr algn="ctr"/>
            <a:endParaRPr lang="en-GB" sz="4000" dirty="0"/>
          </a:p>
          <a:p>
            <a:pPr algn="ctr"/>
            <a:r>
              <a:rPr lang="en-GB" sz="2800" dirty="0"/>
              <a:t>(</a:t>
            </a:r>
            <a:r>
              <a:rPr lang="en-GB" sz="2800" b="1" dirty="0"/>
              <a:t>All Years welcome)</a:t>
            </a:r>
          </a:p>
          <a:p>
            <a:pPr algn="ctr"/>
            <a:r>
              <a:rPr lang="en-GB" sz="2800" b="1" dirty="0"/>
              <a:t>Sign up in advance to guarantee you place – </a:t>
            </a:r>
          </a:p>
          <a:p>
            <a:pPr algn="ctr"/>
            <a:r>
              <a:rPr lang="en-GB" sz="2800" b="1" dirty="0"/>
              <a:t>places are limited!</a:t>
            </a:r>
            <a:br>
              <a:rPr lang="en-GB" sz="2800" b="1" dirty="0"/>
            </a:br>
            <a:r>
              <a:rPr lang="en-GB" sz="2800" b="1" dirty="0"/>
              <a:t> </a:t>
            </a:r>
          </a:p>
          <a:p>
            <a:pPr algn="ctr"/>
            <a:r>
              <a:rPr lang="en-GB" sz="2800" b="1" dirty="0"/>
              <a:t>Email: </a:t>
            </a:r>
            <a:r>
              <a:rPr lang="en-GB" sz="2800" b="1" dirty="0">
                <a:hlinkClick r:id="rId2"/>
              </a:rPr>
              <a:t>lbourne@marywebbschool.com</a:t>
            </a:r>
            <a:endParaRPr lang="en-GB" sz="2800" b="1" dirty="0"/>
          </a:p>
          <a:p>
            <a:pPr algn="ctr"/>
            <a:endParaRPr lang="en-GB" sz="2800" b="1" dirty="0"/>
          </a:p>
          <a:p>
            <a:pPr algn="ctr"/>
            <a:r>
              <a:rPr lang="en-GB" sz="3200" b="1" dirty="0"/>
              <a:t>In the Library</a:t>
            </a:r>
          </a:p>
          <a:p>
            <a:pPr algn="ctr"/>
            <a:br>
              <a:rPr lang="en-GB" b="1" dirty="0">
                <a:solidFill>
                  <a:srgbClr val="C00000"/>
                </a:solidFill>
              </a:rPr>
            </a:br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sz="3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40FE65-6A5E-4E4F-8B78-AEA13BCE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9" y="2499580"/>
            <a:ext cx="2207692" cy="1534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90AD5-E7D8-4285-83F5-32251C96F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028" y="2110245"/>
            <a:ext cx="2371725" cy="192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D86DC-7B6C-4115-8807-812ACAF2C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344" y="4209625"/>
            <a:ext cx="1655091" cy="942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052482-028C-4F11-895B-666F4A86C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26288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3F8F3E-3A01-455D-8A6B-11CAA4118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" y="3843130"/>
            <a:ext cx="4535439" cy="3023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CE0D57-CE88-4BE4-8886-F6B4212C0E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84498F-A19E-415D-919F-DD6C9CB11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2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4D0CA3-6FE3-4A91-AACC-863CB59A7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" y="2805153"/>
            <a:ext cx="2402806" cy="10135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7D1AF4-05B2-4702-A211-DD1898743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991"/>
            <a:ext cx="3958514" cy="2639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37462-1A30-4FA4-BE7D-EC2DACE2D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22711B-710F-4D3C-84A2-5CE1026061EF}"/>
              </a:ext>
            </a:extLst>
          </p:cNvPr>
          <p:cNvSpPr txBox="1"/>
          <p:nvPr/>
        </p:nvSpPr>
        <p:spPr>
          <a:xfrm>
            <a:off x="1202429" y="2948926"/>
            <a:ext cx="1005947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Mondays at Lunchtime </a:t>
            </a:r>
          </a:p>
          <a:p>
            <a:pPr algn="ctr"/>
            <a:r>
              <a:rPr lang="en-GB" sz="5400" dirty="0"/>
              <a:t>All Years Welcome</a:t>
            </a:r>
            <a:br>
              <a:rPr lang="en-GB" sz="3200" b="1" dirty="0"/>
            </a:br>
            <a:endParaRPr lang="en-GB" sz="3200" b="1" dirty="0"/>
          </a:p>
          <a:p>
            <a:pPr algn="ctr"/>
            <a:r>
              <a:rPr lang="en-GB" sz="3600" b="1" dirty="0"/>
              <a:t>Room – E4</a:t>
            </a:r>
          </a:p>
          <a:p>
            <a:pPr algn="ctr"/>
            <a:r>
              <a:rPr lang="en-GB" sz="3600" b="1" dirty="0"/>
              <a:t>Mrs Butcher</a:t>
            </a:r>
          </a:p>
          <a:p>
            <a:pPr algn="ctr"/>
            <a:br>
              <a:rPr lang="en-GB" b="1" dirty="0">
                <a:solidFill>
                  <a:srgbClr val="C00000"/>
                </a:solidFill>
              </a:rPr>
            </a:br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FFBC98-F8D2-4BD9-A150-3EB571B35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254" y="165857"/>
            <a:ext cx="4853490" cy="27305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D2B101-3150-4F9F-ADBC-05038F16A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0" y="362101"/>
            <a:ext cx="2602181" cy="2276908"/>
          </a:xfrm>
          <a:prstGeom prst="rect">
            <a:avLst/>
          </a:prstGeom>
        </p:spPr>
      </p:pic>
      <p:sp>
        <p:nvSpPr>
          <p:cNvPr id="20" name="Star: 6 Points 19">
            <a:extLst>
              <a:ext uri="{FF2B5EF4-FFF2-40B4-BE49-F238E27FC236}">
                <a16:creationId xmlns:a16="http://schemas.microsoft.com/office/drawing/2014/main" id="{075C286F-C38A-4EAB-8231-79A4EEF999AB}"/>
              </a:ext>
            </a:extLst>
          </p:cNvPr>
          <p:cNvSpPr/>
          <p:nvPr/>
        </p:nvSpPr>
        <p:spPr>
          <a:xfrm rot="706876">
            <a:off x="9811171" y="2548336"/>
            <a:ext cx="2133895" cy="2639009"/>
          </a:xfrm>
          <a:prstGeom prst="star6">
            <a:avLst/>
          </a:prstGeom>
          <a:solidFill>
            <a:srgbClr val="C345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Bring a packed lunch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B40ECA1-2DDB-409F-B09E-CE664A03E5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64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F343CB-7D89-4A04-88B4-1EAF4B730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2" y="252336"/>
            <a:ext cx="2457450" cy="137617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2470670" y="62176"/>
            <a:ext cx="7584802" cy="196893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Library – Reading &amp; Homework</a:t>
            </a:r>
            <a:endParaRPr lang="en-GB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40FE65-6A5E-4E4F-8B78-AEA13BCE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" y="2216420"/>
            <a:ext cx="2207692" cy="15347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D58D94-3DF3-4D3D-BA6F-DC33AD1A9767}"/>
              </a:ext>
            </a:extLst>
          </p:cNvPr>
          <p:cNvSpPr txBox="1"/>
          <p:nvPr/>
        </p:nvSpPr>
        <p:spPr>
          <a:xfrm>
            <a:off x="469483" y="1183889"/>
            <a:ext cx="11587175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000" dirty="0"/>
          </a:p>
          <a:p>
            <a:pPr algn="ctr"/>
            <a:endParaRPr lang="en-GB" sz="6000" b="1" dirty="0"/>
          </a:p>
          <a:p>
            <a:pPr algn="ctr"/>
            <a:r>
              <a:rPr lang="en-GB" sz="6000" b="1" dirty="0"/>
              <a:t>Lunchtimes:</a:t>
            </a:r>
          </a:p>
          <a:p>
            <a:pPr algn="ctr"/>
            <a:r>
              <a:rPr lang="en-GB" sz="2800" b="1" dirty="0"/>
              <a:t>Mondays – </a:t>
            </a:r>
            <a:r>
              <a:rPr lang="en-GB" sz="2800" dirty="0"/>
              <a:t>Year 7, 9 and 11</a:t>
            </a:r>
          </a:p>
          <a:p>
            <a:pPr algn="ctr"/>
            <a:r>
              <a:rPr lang="en-GB" sz="2800" b="1" dirty="0"/>
              <a:t>Tuesdays – All years – QUIET DAY – Silent Reading &amp; Homework</a:t>
            </a:r>
          </a:p>
          <a:p>
            <a:pPr algn="ctr"/>
            <a:r>
              <a:rPr lang="en-GB" sz="2800" b="1" dirty="0"/>
              <a:t>Wednesdays – </a:t>
            </a:r>
            <a:r>
              <a:rPr lang="en-GB" sz="2800" dirty="0"/>
              <a:t>Years 8 &amp; 10</a:t>
            </a:r>
          </a:p>
          <a:p>
            <a:pPr algn="ctr"/>
            <a:r>
              <a:rPr lang="en-GB" sz="2800" b="1" dirty="0"/>
              <a:t>Thursdays – </a:t>
            </a:r>
            <a:r>
              <a:rPr lang="en-GB" sz="2800" dirty="0"/>
              <a:t>7, 9 &amp; 11</a:t>
            </a:r>
          </a:p>
          <a:p>
            <a:pPr algn="ctr"/>
            <a:r>
              <a:rPr lang="en-GB" sz="2800" b="1" dirty="0"/>
              <a:t>Fridays – </a:t>
            </a:r>
            <a:r>
              <a:rPr lang="en-GB" sz="2800" dirty="0"/>
              <a:t>Year 8 &amp; 10</a:t>
            </a:r>
            <a:br>
              <a:rPr lang="en-GB" sz="2800" b="1" dirty="0"/>
            </a:br>
            <a:r>
              <a:rPr lang="en-GB" sz="2800" b="1" dirty="0"/>
              <a:t> </a:t>
            </a:r>
          </a:p>
          <a:p>
            <a:pPr algn="ctr"/>
            <a:r>
              <a:rPr lang="en-GB" sz="3200" b="1" dirty="0"/>
              <a:t>In the Library</a:t>
            </a:r>
          </a:p>
          <a:p>
            <a:pPr algn="ctr"/>
            <a:br>
              <a:rPr lang="en-GB" b="1" dirty="0">
                <a:solidFill>
                  <a:srgbClr val="C00000"/>
                </a:solidFill>
              </a:rPr>
            </a:br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3F8F3E-3A01-455D-8A6B-11CAA4118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" y="3843130"/>
            <a:ext cx="4535439" cy="3023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CE0D57-CE88-4BE4-8886-F6B4212C0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84498F-A19E-415D-919F-DD6C9CB11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FC7AD2-211A-45B6-A57D-4C42370D4F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94" y="5264767"/>
            <a:ext cx="1366567" cy="152054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3CFE60A-1891-4F0C-879B-26D10B8C1A50}"/>
              </a:ext>
            </a:extLst>
          </p:cNvPr>
          <p:cNvSpPr/>
          <p:nvPr/>
        </p:nvSpPr>
        <p:spPr>
          <a:xfrm>
            <a:off x="9438599" y="4630244"/>
            <a:ext cx="1520548" cy="1252420"/>
          </a:xfrm>
          <a:prstGeom prst="wedgeEllipse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/>
              <a:t>Shhh</a:t>
            </a:r>
            <a:r>
              <a:rPr lang="en-GB" b="1" dirty="0"/>
              <a:t>……. Tuesdays are Quiet Days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03689-2682-49FE-8427-588DE8950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970" y="1841656"/>
            <a:ext cx="26574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25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2BCF78-83E9-4500-9657-C1CCEBDAD8DA}"/>
              </a:ext>
            </a:extLst>
          </p:cNvPr>
          <p:cNvSpPr/>
          <p:nvPr/>
        </p:nvSpPr>
        <p:spPr>
          <a:xfrm>
            <a:off x="4859791" y="44283"/>
            <a:ext cx="7301962" cy="6803719"/>
          </a:xfrm>
          <a:prstGeom prst="rect">
            <a:avLst/>
          </a:prstGeom>
          <a:ln w="76200"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5196168" y="716164"/>
            <a:ext cx="4941347" cy="1520547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Drop in Sessions</a:t>
            </a:r>
            <a:endParaRPr lang="en-GB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58D94-3DF3-4D3D-BA6F-DC33AD1A9767}"/>
              </a:ext>
            </a:extLst>
          </p:cNvPr>
          <p:cNvSpPr txBox="1"/>
          <p:nvPr/>
        </p:nvSpPr>
        <p:spPr>
          <a:xfrm>
            <a:off x="3498506" y="1982509"/>
            <a:ext cx="882635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000" dirty="0"/>
          </a:p>
          <a:p>
            <a:pPr algn="ctr"/>
            <a:r>
              <a:rPr lang="en-GB" sz="3200" b="1" dirty="0"/>
              <a:t>Years 7 &amp; 8</a:t>
            </a:r>
          </a:p>
          <a:p>
            <a:pPr algn="ctr"/>
            <a:r>
              <a:rPr lang="en-GB" sz="3200" b="1" dirty="0"/>
              <a:t>(First Break)</a:t>
            </a:r>
            <a:br>
              <a:rPr lang="en-GB" sz="3200" b="1" dirty="0"/>
            </a:br>
            <a:endParaRPr lang="en-GB" sz="3200" b="1" dirty="0"/>
          </a:p>
          <a:p>
            <a:pPr algn="ctr"/>
            <a:r>
              <a:rPr lang="en-GB" sz="3200" b="1" dirty="0"/>
              <a:t>Years 9, 10 &amp; 11</a:t>
            </a:r>
          </a:p>
          <a:p>
            <a:pPr algn="ctr"/>
            <a:r>
              <a:rPr lang="en-GB" sz="3200" b="1" dirty="0"/>
              <a:t>(Lunchtime)</a:t>
            </a:r>
            <a:br>
              <a:rPr lang="en-GB" sz="2800" b="1" dirty="0"/>
            </a:br>
            <a:r>
              <a:rPr lang="en-GB" sz="2800" b="1" dirty="0"/>
              <a:t> </a:t>
            </a:r>
          </a:p>
          <a:p>
            <a:pPr algn="ctr"/>
            <a:endParaRPr lang="en-GB" sz="2800" b="1" dirty="0"/>
          </a:p>
          <a:p>
            <a:pPr algn="ctr"/>
            <a:r>
              <a:rPr lang="en-GB" sz="3200" b="1" dirty="0"/>
              <a:t>In the Dance Studio</a:t>
            </a:r>
            <a:br>
              <a:rPr lang="en-GB" b="1" dirty="0">
                <a:solidFill>
                  <a:srgbClr val="C00000"/>
                </a:solidFill>
              </a:rPr>
            </a:br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3F8F3E-3A01-455D-8A6B-11CAA4118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" y="3843130"/>
            <a:ext cx="4535439" cy="3023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CE0D57-CE88-4BE4-8886-F6B4212C0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84498F-A19E-415D-919F-DD6C9CB11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1026" name="Picture 2" descr="https://attachments.office.net/owa/ebailey%40marywebbschool.com/service.svc/s/GetAttachmentThumbnail?id=AAMkADVmNjFmY2FkLTE5MTEtNGM5NS1hMGZiLWMxZmYyMTZjZDBkYwBGAAAAAABv5Rpl4xZUT5U5RHiNqrE5BwDQivFPfjcwRIwUAQlRDzOsAAAAAAEMAADQivFPfjcwRIwUAQlRDzOsAADyHha0AAABEgAQAEoQF41sWJ9HvTsK3dUQlpY%3D&amp;thumbnailType=2&amp;token=eyJhbGciOiJSUzI1NiIsImtpZCI6IkQ4OThGN0RDMjk2ODQ1MDk1RUUwREZGQ0MzODBBOTM5NjUwNDNFNjQiLCJ0eXAiOiJKV1QiLCJ4NXQiOiIySmozM0Nsb1JRbGU0Tl84dzRDcE9XVUVQbVEifQ.eyJvcmlnaW4iOiJodHRwczovL291dGxvb2sub2ZmaWNlLmNvbSIsInVjIjoiZGNmYmQwZjdkNGFmNGEzN2E3ZTk3ZjI5MGY4YjFiZjIiLCJzaWduaW5fc3RhdGUiOiJbXCJrbXNpXCJdIiwidmVyIjoiRXhjaGFuZ2UuQ2FsbGJhY2suVjEiLCJhcHBjdHhzZW5kZXIiOiJPd2FEb3dubG9hZEA4ZmM3OTg1OS0xNWEzLTQ4MjktOGEzOS1kZjQyNTgzZjAwYTQiLCJpc3NyaW5nIjoiV1ciLCJhcHBjdHgiOiJ7XCJtc2V4Y2hwcm90XCI6XCJvd2FcIixcInB1aWRcIjpcIjExNTM4MDExMjAyMjI0MzU5NTJcIixcInNjb3BlXCI6XCJPd2FEb3dubG9hZFwiLFwib2lkXCI6XCJiZWJkNzBjZi03OGUzLTQ5ZTMtODA4YS0zN2M2MTBiMmM2YTRcIixcInByaW1hcnlzaWRcIjpcIlMtMS01LTIxLTEyMTg5MzAzOTMtMjUwODg5NzQzMC0zMzU2NjIwNzc3LTI5OTgzMTJcIn0iLCJuYmYiOjE2NjI3MjUwNDQsImV4cCI6MTY2MjcyNTY0NCwiaXNzIjoiMDAwMDAwMDItMDAwMC0wZmYxLWNlMDAtMDAwMDAwMDAwMDAwQDhmYzc5ODU5LTE1YTMtNDgyOS04YTM5LWRmNDI1ODNmMDBhNCIsImF1ZCI6IjAwMDAwMDAyLTAwMDAtMGZmMS1jZTAwLTAwMDAwMDAwMDAwMC9hdHRhY2htZW50cy5vZmZpY2UubmV0QDhmYzc5ODU5LTE1YTMtNDgyOS04YTM5LWRmNDI1ODNmMDBhNCIsImhhcHAiOiJvd2EifQ.ZlgXFhW0cAx2jPJJXv_qWF8KvQQo06XzRIzxZl-9DHmeR01uA_Deqf4w9p_ZKCz3d7t6cFlVu_dt64h7J1zKQUakNwDn4YnJaU-aloq_dP5Jdruqlo9cYMbMtekW23zCGCbpTGIC4Mc8w2ZBo5CuPtgB06z_6og1N21BhL303Wgvtes3e47scbw8MfaRLULjifvckv4MIrVa0p5oVsXOO_Vfx5PYIqKAFRm9fslRsunc5xOmKQqlRcnYcwqB9Ydqv5aVhcU3BQvtXi4odrfPHa3f4mxy1jmgNloI6HrMCuT_6Gt3F-O9TBkJOuQJRKbp-aS3gSLbZmVsZvpiREDV6Q&amp;X-OWA-CANARY=xHa0Dfl1cEytobgSvq5x5kB0RfhbktoYEFvpFkRQq9ut_08bBxo4UeXYLfG1lz2Cu1H7pNiQ4bw.&amp;owa=outlook.office.com&amp;scriptVer=20220826004.06&amp;animation=true">
            <a:extLst>
              <a:ext uri="{FF2B5EF4-FFF2-40B4-BE49-F238E27FC236}">
                <a16:creationId xmlns:a16="http://schemas.microsoft.com/office/drawing/2014/main" id="{411D41C4-534D-4C28-9B17-AD03F4113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52"/>
            <a:ext cx="4813824" cy="68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FFB28C-4E05-4A87-B24C-0EAE9E1D2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64" y="2811540"/>
            <a:ext cx="2524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76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3260035" y="46021"/>
            <a:ext cx="5578828" cy="200806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Library - </a:t>
            </a:r>
            <a:r>
              <a:rPr lang="en-GB" sz="4800" dirty="0"/>
              <a:t>Book Club 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58D94-3DF3-4D3D-BA6F-DC33AD1A9767}"/>
              </a:ext>
            </a:extLst>
          </p:cNvPr>
          <p:cNvSpPr txBox="1"/>
          <p:nvPr/>
        </p:nvSpPr>
        <p:spPr>
          <a:xfrm>
            <a:off x="1260050" y="2757035"/>
            <a:ext cx="1005947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Thursday - Break</a:t>
            </a:r>
          </a:p>
          <a:p>
            <a:pPr algn="ctr"/>
            <a:endParaRPr lang="en-GB" sz="4000" dirty="0"/>
          </a:p>
          <a:p>
            <a:pPr algn="ctr"/>
            <a:r>
              <a:rPr lang="en-GB" sz="4000" dirty="0"/>
              <a:t>(</a:t>
            </a:r>
            <a:r>
              <a:rPr lang="en-GB" sz="4800" b="1" dirty="0"/>
              <a:t>All Years welcome)</a:t>
            </a:r>
          </a:p>
          <a:p>
            <a:pPr algn="ctr"/>
            <a:endParaRPr lang="en-GB" sz="4800" b="1" dirty="0"/>
          </a:p>
          <a:p>
            <a:pPr algn="ctr"/>
            <a:r>
              <a:rPr lang="en-GB" sz="3600" dirty="0"/>
              <a:t>In the Library</a:t>
            </a:r>
          </a:p>
          <a:p>
            <a:pPr algn="ctr"/>
            <a:br>
              <a:rPr lang="en-GB" b="1" dirty="0">
                <a:solidFill>
                  <a:srgbClr val="C00000"/>
                </a:solidFill>
              </a:rPr>
            </a:br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sz="3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CE0D57-CE88-4BE4-8886-F6B4212C0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09E6B4-5FA2-4D20-BDBE-A71A5BF99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569" y="-44882"/>
            <a:ext cx="818086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4C2148-E2E9-47DE-B660-7809EFECC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" y="5468022"/>
            <a:ext cx="1322089" cy="1322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D6BEE8-CC22-478D-8A1A-93D50DC32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9386FE-15D7-4E80-8B99-9A2244804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" y="283584"/>
            <a:ext cx="1520547" cy="15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50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3580656" y="309244"/>
            <a:ext cx="5215926" cy="157392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Basketball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58D94-3DF3-4D3D-BA6F-DC33AD1A9767}"/>
              </a:ext>
            </a:extLst>
          </p:cNvPr>
          <p:cNvSpPr txBox="1"/>
          <p:nvPr/>
        </p:nvSpPr>
        <p:spPr>
          <a:xfrm>
            <a:off x="1389796" y="2661779"/>
            <a:ext cx="1005947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Mondays After school  </a:t>
            </a:r>
          </a:p>
          <a:p>
            <a:pPr algn="ctr"/>
            <a:br>
              <a:rPr lang="en-GB" sz="2000" b="1" dirty="0"/>
            </a:br>
            <a:r>
              <a:rPr lang="en-GB" sz="2000" b="1" dirty="0"/>
              <a:t>These sessions will be delivered by a qualified coach from Shrewsbury Storm Basketball Club</a:t>
            </a:r>
          </a:p>
          <a:p>
            <a:pPr algn="ctr"/>
            <a:br>
              <a:rPr lang="en-GB" sz="3200" b="1" dirty="0"/>
            </a:br>
            <a:r>
              <a:rPr lang="en-GB" sz="3200" b="1" dirty="0"/>
              <a:t>(Year 7, 8 &amp; 9 (Girls &amp; Boys)</a:t>
            </a:r>
          </a:p>
          <a:p>
            <a:pPr algn="ctr"/>
            <a:endParaRPr lang="en-GB" sz="3200" b="1" dirty="0"/>
          </a:p>
          <a:p>
            <a:pPr algn="ctr"/>
            <a:r>
              <a:rPr lang="en-GB" sz="4000" b="1" dirty="0"/>
              <a:t>Sports Hall</a:t>
            </a:r>
            <a:br>
              <a:rPr lang="en-GB" b="1" dirty="0">
                <a:solidFill>
                  <a:srgbClr val="C00000"/>
                </a:solidFill>
              </a:rPr>
            </a:br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sz="32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802798-5BE2-4E81-BAE2-9E08ABBF2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1700696"/>
            <a:ext cx="1636734" cy="157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1C6EC9-B151-45E5-AB97-867562431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6" y="1602465"/>
            <a:ext cx="1596645" cy="1784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1274D1-7E4C-471D-8F33-3DAA1B590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4" y="158892"/>
            <a:ext cx="2502383" cy="133677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62153A7-847C-45FE-A67E-87705977F795}"/>
              </a:ext>
            </a:extLst>
          </p:cNvPr>
          <p:cNvSpPr/>
          <p:nvPr/>
        </p:nvSpPr>
        <p:spPr>
          <a:xfrm rot="20497481">
            <a:off x="1814283" y="1590804"/>
            <a:ext cx="1527021" cy="74241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Turn up and play!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6FCF83-5FC9-4556-80D2-D7F1A1506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991"/>
            <a:ext cx="3958514" cy="26390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117FCB-11C4-4EEA-9AF7-4E68E64920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EF7020-3FB1-464D-8CC8-FB71DF20A0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02A29-6485-4DCC-83BC-B7C34BBA3F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81" y="4151815"/>
            <a:ext cx="1377950" cy="2000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A78918-1EC6-4899-B40E-2B11D031A3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548" y="4401086"/>
            <a:ext cx="963150" cy="17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0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974DFF-55E8-4387-A4EE-0FC1B974F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07" y="2829720"/>
            <a:ext cx="2457451" cy="13761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3FFEB6-6CF5-41B4-BADF-82D6C48C7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6" y="324523"/>
            <a:ext cx="2457450" cy="1376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8C180B-3FA9-4676-8CC6-8992E55C4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551" y="3784807"/>
            <a:ext cx="9634330" cy="2387600"/>
          </a:xfrm>
        </p:spPr>
        <p:txBody>
          <a:bodyPr>
            <a:noAutofit/>
          </a:bodyPr>
          <a:lstStyle/>
          <a:p>
            <a:r>
              <a:rPr lang="en-GB" sz="7200" b="1" dirty="0"/>
              <a:t>Homework Club</a:t>
            </a: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r>
              <a:rPr lang="en-GB" b="1" dirty="0">
                <a:latin typeface="+mn-lt"/>
              </a:rPr>
              <a:t>Tuesdays &amp; Thursdays</a:t>
            </a:r>
            <a:br>
              <a:rPr lang="en-GB" b="1" dirty="0">
                <a:latin typeface="+mn-lt"/>
              </a:rPr>
            </a:br>
            <a:r>
              <a:rPr lang="en-GB" b="1" dirty="0">
                <a:latin typeface="+mn-lt"/>
              </a:rPr>
              <a:t>After school</a:t>
            </a:r>
            <a:br>
              <a:rPr lang="en-GB" sz="4000" b="1" dirty="0"/>
            </a:br>
            <a:br>
              <a:rPr lang="en-GB" sz="4000" b="1" dirty="0"/>
            </a:br>
            <a:r>
              <a:rPr lang="en-GB" sz="5400" b="1" dirty="0"/>
              <a:t>All Years welcome</a:t>
            </a:r>
            <a:br>
              <a:rPr lang="en-GB" sz="4000" b="1" dirty="0"/>
            </a:br>
            <a:br>
              <a:rPr lang="en-GB" sz="4000" b="1" dirty="0"/>
            </a:br>
            <a:r>
              <a:rPr lang="en-GB" sz="3600" b="1" dirty="0">
                <a:latin typeface="+mn-lt"/>
              </a:rPr>
              <a:t>Room -  PLC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3140765" y="214570"/>
            <a:ext cx="6042991" cy="1486125"/>
          </a:xfrm>
          <a:prstGeom prst="ellipse">
            <a:avLst/>
          </a:prstGeom>
          <a:solidFill>
            <a:srgbClr val="EF19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Homework Club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745DDB-69DA-4CC9-B005-AFF1AECD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81EBCE-23AC-4FE4-A8B9-7F7D87A9A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DDA656-AE00-406C-B564-630F09804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991"/>
            <a:ext cx="3958514" cy="2639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99C39-F441-4CEA-B971-E2AA49F8D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6" y="2240440"/>
            <a:ext cx="2247900" cy="2028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E3A0F-23DF-4D63-802B-F2E819E66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2" y="4231052"/>
            <a:ext cx="1729655" cy="1706695"/>
          </a:xfrm>
          <a:prstGeom prst="rect">
            <a:avLst/>
          </a:prstGeom>
        </p:spPr>
      </p:pic>
      <p:sp>
        <p:nvSpPr>
          <p:cNvPr id="10" name="Teardrop 9">
            <a:extLst>
              <a:ext uri="{FF2B5EF4-FFF2-40B4-BE49-F238E27FC236}">
                <a16:creationId xmlns:a16="http://schemas.microsoft.com/office/drawing/2014/main" id="{9BEC6763-3343-4449-99D7-B5EE9EF70438}"/>
              </a:ext>
            </a:extLst>
          </p:cNvPr>
          <p:cNvSpPr/>
          <p:nvPr/>
        </p:nvSpPr>
        <p:spPr>
          <a:xfrm>
            <a:off x="7504174" y="5937747"/>
            <a:ext cx="1986967" cy="879720"/>
          </a:xfrm>
          <a:prstGeom prst="teardrop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Relaxed Learning Space</a:t>
            </a:r>
          </a:p>
        </p:txBody>
      </p:sp>
    </p:spTree>
    <p:extLst>
      <p:ext uri="{BB962C8B-B14F-4D97-AF65-F5344CB8AC3E}">
        <p14:creationId xmlns:p14="http://schemas.microsoft.com/office/powerpoint/2010/main" val="3305545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2703443" y="428060"/>
            <a:ext cx="5354323" cy="133264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Netball</a:t>
            </a:r>
            <a:endParaRPr lang="en-GB" sz="60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AE575C-1F9B-4275-8A69-C8C88F4F1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991"/>
            <a:ext cx="3958514" cy="2639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71E047-D69A-4E96-A45E-E97320749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B6B416-2E4C-4AFF-AC17-3EF5859A0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CB96EA-FFFD-4566-8698-96C97ADA73F7}"/>
              </a:ext>
            </a:extLst>
          </p:cNvPr>
          <p:cNvSpPr txBox="1"/>
          <p:nvPr/>
        </p:nvSpPr>
        <p:spPr>
          <a:xfrm>
            <a:off x="1066264" y="2226094"/>
            <a:ext cx="1005947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Tuesdays After school  </a:t>
            </a:r>
          </a:p>
          <a:p>
            <a:pPr algn="ctr"/>
            <a:br>
              <a:rPr lang="en-GB" sz="2000" b="1" dirty="0"/>
            </a:br>
            <a:r>
              <a:rPr lang="en-GB" sz="3200" b="1" dirty="0"/>
              <a:t>All years welcome</a:t>
            </a:r>
          </a:p>
          <a:p>
            <a:pPr algn="ctr"/>
            <a:endParaRPr lang="en-GB" sz="3200" b="1" dirty="0"/>
          </a:p>
          <a:p>
            <a:pPr algn="ctr"/>
            <a:br>
              <a:rPr lang="en-GB" b="1" dirty="0">
                <a:solidFill>
                  <a:srgbClr val="C00000"/>
                </a:solidFill>
              </a:rPr>
            </a:br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F08DDB-3A0F-4454-BD0F-F0142531A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6" y="261174"/>
            <a:ext cx="1778654" cy="2812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CB72ED-6216-4014-9474-D14EDE6B7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02" y="3584750"/>
            <a:ext cx="2364050" cy="17799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29C5A7-6857-482F-A158-C78760036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359" y="4544636"/>
            <a:ext cx="2451869" cy="2224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447FCB-35AB-45DB-94F9-B6CFE2E6EA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766" y="194349"/>
            <a:ext cx="2122282" cy="11937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999E10-DD47-4BFA-9D2A-48AC14C34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1" y="3016938"/>
            <a:ext cx="1789903" cy="17899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2C80AF-29C3-48EA-8446-6D5B4940AA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00" y="4081002"/>
            <a:ext cx="2024707" cy="145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67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AAC67-CAF6-4F74-9C4F-A33DA8541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498" y="597822"/>
            <a:ext cx="1943325" cy="210526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3180521" y="246923"/>
            <a:ext cx="5512903" cy="140353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Boys Football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58D94-3DF3-4D3D-BA6F-DC33AD1A9767}"/>
              </a:ext>
            </a:extLst>
          </p:cNvPr>
          <p:cNvSpPr txBox="1"/>
          <p:nvPr/>
        </p:nvSpPr>
        <p:spPr>
          <a:xfrm>
            <a:off x="907238" y="1749393"/>
            <a:ext cx="1005947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After school  </a:t>
            </a:r>
          </a:p>
          <a:p>
            <a:pPr algn="ctr"/>
            <a:br>
              <a:rPr lang="en-GB" sz="4000" b="1" dirty="0"/>
            </a:br>
            <a:r>
              <a:rPr lang="en-GB" sz="4000" b="1" dirty="0"/>
              <a:t>Tuesdays – Year 7</a:t>
            </a:r>
          </a:p>
          <a:p>
            <a:pPr algn="ctr"/>
            <a:r>
              <a:rPr lang="en-GB" sz="4000" b="1" dirty="0"/>
              <a:t>Wednesdays – Year 8</a:t>
            </a:r>
          </a:p>
          <a:p>
            <a:pPr algn="ctr"/>
            <a:r>
              <a:rPr lang="en-GB" sz="4000" b="1" dirty="0"/>
              <a:t>Thursdays – Year 9</a:t>
            </a:r>
            <a:br>
              <a:rPr lang="en-GB" sz="4000" b="1" dirty="0"/>
            </a:br>
            <a:endParaRPr lang="en-GB" sz="4000" b="1" dirty="0"/>
          </a:p>
          <a:p>
            <a:pPr algn="ctr"/>
            <a:endParaRPr lang="en-GB" sz="3200" b="1" dirty="0"/>
          </a:p>
          <a:p>
            <a:pPr algn="ctr"/>
            <a:br>
              <a:rPr lang="en-GB" b="1" dirty="0">
                <a:solidFill>
                  <a:srgbClr val="C00000"/>
                </a:solidFill>
              </a:rPr>
            </a:br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b="1" dirty="0">
              <a:solidFill>
                <a:srgbClr val="C00000"/>
              </a:solidFill>
            </a:endParaRPr>
          </a:p>
          <a:p>
            <a:pPr algn="ctr"/>
            <a:endParaRPr lang="en-GB" sz="3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08B4E8-4926-475D-84B0-5CDDE0CBE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24" y="5679091"/>
            <a:ext cx="2282273" cy="1168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610F4-AFE4-41D0-AE56-CC186DD5F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5" y="2277411"/>
            <a:ext cx="1955464" cy="22817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40AFFE-AD82-471C-B3A9-66106373C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70" y="5871142"/>
            <a:ext cx="2644591" cy="7574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379EFD-CFD8-498E-BA99-29A8B1EE9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991"/>
            <a:ext cx="3958514" cy="26390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E7538C-A444-4E65-B018-31FF0E0AC4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A12E1C-7109-4B3C-83AE-ABAA0E3A32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8" y="3217022"/>
            <a:ext cx="1896000" cy="123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F6E0C2-7828-438B-98EF-7897CE2259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55" y="204252"/>
            <a:ext cx="1769183" cy="26510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E51A84-9A49-42CB-909A-D64021CFF6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38" y="4202611"/>
            <a:ext cx="2952750" cy="1543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02C1C7-E92A-489B-B8F3-E824199154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D41532-FB64-424E-8834-BD8442752D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2" y="2724865"/>
            <a:ext cx="2282273" cy="1429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908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FE1DD7-5C3E-4A40-8B1E-2A2327DA2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84" y="4448706"/>
            <a:ext cx="2690705" cy="1322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8C180B-3FA9-4676-8CC6-8992E55C4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8463" y="4189318"/>
            <a:ext cx="10326525" cy="2387600"/>
          </a:xfrm>
        </p:spPr>
        <p:txBody>
          <a:bodyPr>
            <a:noAutofit/>
          </a:bodyPr>
          <a:lstStyle/>
          <a:p>
            <a:r>
              <a:rPr lang="en-GB" sz="7200" b="1" dirty="0"/>
              <a:t>Homework Club</a:t>
            </a: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7200" b="1" dirty="0"/>
            </a:br>
            <a:br>
              <a:rPr lang="en-GB" sz="4000" b="1" dirty="0"/>
            </a:br>
            <a:br>
              <a:rPr lang="en-GB" sz="4000" b="1" dirty="0"/>
            </a:br>
            <a:r>
              <a:rPr lang="en-GB" b="1" dirty="0">
                <a:latin typeface="+mn-lt"/>
              </a:rPr>
              <a:t>Thursdays at Lunchtime</a:t>
            </a:r>
            <a:br>
              <a:rPr lang="en-GB" sz="4000" b="1" dirty="0"/>
            </a:br>
            <a:br>
              <a:rPr lang="en-GB" sz="4000" b="1" dirty="0"/>
            </a:br>
            <a:r>
              <a:rPr lang="en-GB" sz="5400" b="1" dirty="0"/>
              <a:t>For Years 10 &amp; 11</a:t>
            </a:r>
            <a:br>
              <a:rPr lang="en-GB" sz="4000" b="1" dirty="0"/>
            </a:br>
            <a:br>
              <a:rPr lang="en-GB" sz="4000" b="1" dirty="0"/>
            </a:br>
            <a:br>
              <a:rPr lang="en-GB" sz="4000" b="1" dirty="0"/>
            </a:br>
            <a:br>
              <a:rPr lang="en-GB" sz="4000" b="1" dirty="0"/>
            </a:br>
            <a:r>
              <a:rPr lang="en-GB" sz="4400" b="1" dirty="0"/>
              <a:t> </a:t>
            </a:r>
            <a:r>
              <a:rPr lang="en-GB" sz="3600" b="1" dirty="0">
                <a:latin typeface="+mn-lt"/>
              </a:rPr>
              <a:t>Room - PLC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3037538" y="155745"/>
            <a:ext cx="6116923" cy="1814823"/>
          </a:xfrm>
          <a:prstGeom prst="ellipse">
            <a:avLst/>
          </a:prstGeom>
          <a:solidFill>
            <a:srgbClr val="EF19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Well-Being Club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CF6C09-4D4A-42A0-8B02-2076CFFE6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" y="196272"/>
            <a:ext cx="2511313" cy="2511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6FA534-AD99-4F4C-8F0C-E8E7350B4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38B455-31CF-4695-8D34-996426C8C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60305E-51E1-4E1F-A116-61CD48C50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991"/>
            <a:ext cx="3958514" cy="26390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4B4FD5-D4BA-44C5-877F-C300FA947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3" y="2639009"/>
            <a:ext cx="2143125" cy="2143125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3B12E59-A8CC-44CE-884F-A5B23399CA5C}"/>
              </a:ext>
            </a:extLst>
          </p:cNvPr>
          <p:cNvSpPr/>
          <p:nvPr/>
        </p:nvSpPr>
        <p:spPr>
          <a:xfrm rot="359292">
            <a:off x="1929108" y="3098258"/>
            <a:ext cx="1614008" cy="3204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Drop In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57BCCD-B2EA-4F4A-A901-376763A5D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784" y="2621129"/>
            <a:ext cx="1927390" cy="248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942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EA9F33B-8183-4486-9B34-1F8085644419}"/>
              </a:ext>
            </a:extLst>
          </p:cNvPr>
          <p:cNvSpPr/>
          <p:nvPr/>
        </p:nvSpPr>
        <p:spPr>
          <a:xfrm>
            <a:off x="2622720" y="197302"/>
            <a:ext cx="6576579" cy="191217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Origami Club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0C006AC-ECE6-4293-88C5-600872DA6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939" y="4175387"/>
            <a:ext cx="9750892" cy="2387600"/>
          </a:xfrm>
        </p:spPr>
        <p:txBody>
          <a:bodyPr>
            <a:noAutofit/>
          </a:bodyPr>
          <a:lstStyle/>
          <a:p>
            <a:r>
              <a:rPr lang="en-GB" b="1" dirty="0">
                <a:latin typeface="+mn-lt"/>
              </a:rPr>
              <a:t>Thursdays at  </a:t>
            </a:r>
            <a:br>
              <a:rPr lang="en-GB" b="1" dirty="0">
                <a:latin typeface="+mn-lt"/>
              </a:rPr>
            </a:br>
            <a:r>
              <a:rPr lang="en-GB" b="1" dirty="0">
                <a:latin typeface="+mn-lt"/>
              </a:rPr>
              <a:t>Lunchtime</a:t>
            </a:r>
            <a:br>
              <a:rPr lang="en-GB" sz="5400" b="1" dirty="0"/>
            </a:br>
            <a:br>
              <a:rPr lang="en-GB" sz="5400" b="1" dirty="0"/>
            </a:br>
            <a:r>
              <a:rPr lang="en-GB" sz="5400" dirty="0">
                <a:latin typeface="+mn-lt"/>
              </a:rPr>
              <a:t>Years 7 &amp; 8</a:t>
            </a:r>
            <a:br>
              <a:rPr lang="en-GB" sz="5400" dirty="0">
                <a:latin typeface="+mn-lt"/>
              </a:rPr>
            </a:br>
            <a:br>
              <a:rPr lang="en-GB" sz="4000" dirty="0">
                <a:latin typeface="+mn-lt"/>
              </a:rPr>
            </a:br>
            <a:r>
              <a:rPr lang="en-GB" sz="3600" b="1" dirty="0">
                <a:latin typeface="+mn-lt"/>
              </a:rPr>
              <a:t>in Room M5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D4CE0D-A587-4875-B1FE-D418ADF39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6" y="173598"/>
            <a:ext cx="2284659" cy="152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2EE281-2804-4A70-A207-62B3F2E59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5" y="1946077"/>
            <a:ext cx="21336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A06FED-4D3F-4C4E-A4BA-D0C77EED8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53E70D-BB01-4BFE-8529-CDDB35685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991"/>
            <a:ext cx="3958514" cy="2639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51C00-E8DC-4ABD-AB2D-5328D56E6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67C0F-39E1-4365-9529-3716F8A54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39" y="4933509"/>
            <a:ext cx="2622720" cy="1745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E30377-6284-48BD-B3F0-DC675C37E2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80" y="1946077"/>
            <a:ext cx="2333625" cy="1952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F658E0-597F-4753-BA8B-E7E7A6B5E1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30" y="3778222"/>
            <a:ext cx="1881809" cy="1058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6849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FF360FB-F3A2-4EBB-89DF-F66CAE0FEFA8}"/>
              </a:ext>
            </a:extLst>
          </p:cNvPr>
          <p:cNvSpPr/>
          <p:nvPr/>
        </p:nvSpPr>
        <p:spPr>
          <a:xfrm>
            <a:off x="1877452" y="258172"/>
            <a:ext cx="6111759" cy="18590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Gardening Club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C180B-3FA9-4676-8CC6-8992E55C4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099" y="5162639"/>
            <a:ext cx="10217426" cy="2837086"/>
          </a:xfrm>
        </p:spPr>
        <p:txBody>
          <a:bodyPr>
            <a:noAutofit/>
          </a:bodyPr>
          <a:lstStyle/>
          <a:p>
            <a:br>
              <a:rPr lang="en-GB" sz="5400" b="1" dirty="0"/>
            </a:br>
            <a:br>
              <a:rPr lang="en-GB" sz="5400" b="1" dirty="0"/>
            </a:br>
            <a:endParaRPr lang="en-GB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775E7-5E5A-4C02-9FA5-406E5A942855}"/>
              </a:ext>
            </a:extLst>
          </p:cNvPr>
          <p:cNvSpPr txBox="1"/>
          <p:nvPr/>
        </p:nvSpPr>
        <p:spPr>
          <a:xfrm>
            <a:off x="1203017" y="2981347"/>
            <a:ext cx="9206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Coming Soon!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899A3B-61C0-4D9B-B83C-7EF47D272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378" y="2425933"/>
            <a:ext cx="2717099" cy="238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CFE50B-673A-4E5E-8F6C-D9F33D5A9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" y="1924283"/>
            <a:ext cx="2695575" cy="1695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A77F80-ED54-414D-8A53-E5549C461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44" y="5468023"/>
            <a:ext cx="1322089" cy="1322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BB9605-B83C-44D2-A887-D621CF6D2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" y="4209628"/>
            <a:ext cx="3958514" cy="2639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82FC2D-094A-471C-980A-31D4F897F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0" y="133988"/>
            <a:ext cx="1461090" cy="15344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4C774C-F1F3-4F8A-B906-A60FC4523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61" y="4227241"/>
            <a:ext cx="4764426" cy="25442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DAA0BB-C2B5-4CDB-9ABF-963CC91027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27" y="180149"/>
            <a:ext cx="1520547" cy="1520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5E460-0671-447B-832D-75431D2A0B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657" y="687283"/>
            <a:ext cx="2139891" cy="1564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4592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3052</TotalTime>
  <Words>393</Words>
  <Application>Microsoft Office PowerPoint</Application>
  <PresentationFormat>Widescreen</PresentationFormat>
  <Paragraphs>165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Welcome to the  ‘Enrichment &amp; Enhancement’ programme  noticeboard</vt:lpstr>
      <vt:lpstr>PowerPoint Presentation</vt:lpstr>
      <vt:lpstr>PowerPoint Presentation</vt:lpstr>
      <vt:lpstr>Homework Club           Tuesdays &amp; Thursdays After school  All Years welcome  Room -  PLC</vt:lpstr>
      <vt:lpstr>PowerPoint Presentation</vt:lpstr>
      <vt:lpstr>PowerPoint Presentation</vt:lpstr>
      <vt:lpstr>Homework Club         Thursdays at Lunchtime  For Years 10 &amp; 11     Room - PLC</vt:lpstr>
      <vt:lpstr>Thursdays at   Lunchtime  Years 7 &amp; 8  in Room M5</vt:lpstr>
      <vt:lpstr>  </vt:lpstr>
      <vt:lpstr>PowerPoint Presentation</vt:lpstr>
      <vt:lpstr>Wednesdays  After school  Year 10 &amp; 11   </vt:lpstr>
      <vt:lpstr>            Thursdays at Lunchtime Open to everyone!      Room  - Meeting Room  (next to Languages office) </vt:lpstr>
      <vt:lpstr>  </vt:lpstr>
      <vt:lpstr>PowerPoint Presentation</vt:lpstr>
      <vt:lpstr>Friday after school All Years     3:15 – 4:15pm  Field</vt:lpstr>
      <vt:lpstr> Thursdays After school All Years welcome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Activities page</dc:title>
  <dc:creator>Miss. E Bailey</dc:creator>
  <cp:lastModifiedBy>Miss. E Bailey</cp:lastModifiedBy>
  <cp:revision>280</cp:revision>
  <cp:lastPrinted>2022-09-08T08:44:33Z</cp:lastPrinted>
  <dcterms:created xsi:type="dcterms:W3CDTF">2021-09-06T14:26:06Z</dcterms:created>
  <dcterms:modified xsi:type="dcterms:W3CDTF">2022-09-12T10:08:32Z</dcterms:modified>
</cp:coreProperties>
</file>